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9"/>
  </p:notesMasterIdLst>
  <p:sldIdLst>
    <p:sldId id="1860" r:id="rId5"/>
    <p:sldId id="1928" r:id="rId6"/>
    <p:sldId id="1857" r:id="rId7"/>
    <p:sldId id="19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BDA2D-87BD-B9E3-B2CF-B333C77373D0}" name="Kristein King" initials="KK" userId="S::kking@certisoncology.com::74a1602f-e37e-4d0f-a39b-49432c602df3" providerId="AD"/>
  <p188:author id="{A0154965-F340-E159-2F26-8FDBE6EFC8F8}" name="Long H. Do, PhD" initials="LHDP" userId="S::ldo@certisoncology.com::a44e5120-2e56-475d-96e2-2d2f7987849b" providerId="AD"/>
  <p188:author id="{9A1780EF-70D5-63F5-902B-7EDF89D4C182}" name="Mary Catania" initials="MC" userId="S::mcatania@certisoncology.com::cc6599f1-9568-470f-81de-13af09b936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1D8C3-A2EF-9A2B-18A0-1EC3D9C63E7B}" v="731" dt="2025-03-14T17:21:17.108"/>
    <p1510:client id="{C8304E10-AD38-404D-9715-62CC81D0D258}" v="24" dt="2025-03-14T17:33:33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CC43A-5F42-6C42-9972-529285E2C9F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872C-2633-1245-A0F9-F1151DCE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5872C-2633-1245-A0F9-F1151DCE6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5872C-2633-1245-A0F9-F1151DCE6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5872C-2633-1245-A0F9-F1151DCE6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9E5F7F57-1A91-864F-A862-BC1419536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202847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69D503-4009-804A-B683-C5527B305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AD30252-7CC1-C5B0-C333-59EC3D870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004" y="3623084"/>
            <a:ext cx="9144000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2B2B27-6A64-8C63-A737-A1EB93B51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6004" y="4105394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613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ear&#10;&#10;Description automatically generated">
            <a:extLst>
              <a:ext uri="{FF2B5EF4-FFF2-40B4-BE49-F238E27FC236}">
                <a16:creationId xmlns:a16="http://schemas.microsoft.com/office/drawing/2014/main" id="{D03DA07A-69FB-7118-01F5-D35B63381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048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0D485-EA78-C640-AED1-A5A0EDD6EF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1935343"/>
            <a:ext cx="9144000" cy="474509"/>
          </a:xfrm>
        </p:spPr>
        <p:txBody>
          <a:bodyPr anchor="ctr">
            <a:noAutofit/>
          </a:bodyPr>
          <a:lstStyle>
            <a:lvl1pPr algn="l">
              <a:defRPr lang="en-US" sz="3600" b="0" i="0" kern="1200" cap="none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9BEE7-274C-774E-9EF8-BF33CA43D6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2417653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lang="en-US" sz="3600" b="1" i="0" kern="1200" cap="none" baseline="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of this Section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57F20B-7958-574D-B0D0-49D78C20E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photo, covered, sitting&#10;&#10;Description automatically generated">
            <a:extLst>
              <a:ext uri="{FF2B5EF4-FFF2-40B4-BE49-F238E27FC236}">
                <a16:creationId xmlns:a16="http://schemas.microsoft.com/office/drawing/2014/main" id="{8ABA7240-478D-7C4B-92D1-8F40BA186CB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0D485-EA78-C640-AED1-A5A0EDD6EF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1935343"/>
            <a:ext cx="9144000" cy="474509"/>
          </a:xfrm>
        </p:spPr>
        <p:txBody>
          <a:bodyPr anchor="ctr">
            <a:noAutofit/>
          </a:bodyPr>
          <a:lstStyle>
            <a:lvl1pPr algn="l">
              <a:defRPr lang="en-US" sz="3600" b="0" i="0" kern="1200" cap="none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9BEE7-274C-774E-9EF8-BF33CA43D6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2417653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lang="en-US" sz="3600" b="1" i="0" kern="1200" cap="none" baseline="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of this Section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57F20B-7958-574D-B0D0-49D78C20E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131267-AD72-71A8-2584-D55DEB2E984D}"/>
              </a:ext>
            </a:extLst>
          </p:cNvPr>
          <p:cNvSpPr txBox="1">
            <a:spLocks/>
          </p:cNvSpPr>
          <p:nvPr userDrawn="1"/>
        </p:nvSpPr>
        <p:spPr>
          <a:xfrm>
            <a:off x="490639" y="1163135"/>
            <a:ext cx="9144000" cy="47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all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8610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F059BCF-DD6A-304A-A9FA-A9D40422B373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220724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5D7FFD-E6F0-3F48-9F0E-0002A5DBF6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9B9657-4CAC-87AC-9E76-73EED885D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1935343"/>
            <a:ext cx="9144000" cy="474509"/>
          </a:xfrm>
        </p:spPr>
        <p:txBody>
          <a:bodyPr anchor="ctr">
            <a:noAutofit/>
          </a:bodyPr>
          <a:lstStyle>
            <a:lvl1pPr algn="l">
              <a:defRPr lang="en-US" sz="3600" b="0" i="0" kern="1200" cap="none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F97FB6-C5D6-0BE1-1574-696FB4627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2417653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lang="en-US" sz="3600" b="1" i="0" kern="1200" cap="none" baseline="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of this Section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668E5C-58D3-9D1C-1BC7-A5C1A3C16A7C}"/>
              </a:ext>
            </a:extLst>
          </p:cNvPr>
          <p:cNvSpPr txBox="1">
            <a:spLocks/>
          </p:cNvSpPr>
          <p:nvPr userDrawn="1"/>
        </p:nvSpPr>
        <p:spPr>
          <a:xfrm>
            <a:off x="490639" y="1163135"/>
            <a:ext cx="9144000" cy="47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all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587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5C3EC-1379-2AC4-CCD2-0FEA5249A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41"/>
          <a:stretch/>
        </p:blipFill>
        <p:spPr>
          <a:xfrm flipH="1" flipV="1">
            <a:off x="490637" y="0"/>
            <a:ext cx="1170135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BB552-20B3-DA60-B2DF-B809CA6CD2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1935343"/>
            <a:ext cx="6138761" cy="474509"/>
          </a:xfrm>
        </p:spPr>
        <p:txBody>
          <a:bodyPr anchor="ctr">
            <a:noAutofit/>
          </a:bodyPr>
          <a:lstStyle>
            <a:lvl1pPr algn="l">
              <a:defRPr lang="en-US" sz="3600" b="0" i="0" kern="1200" cap="none" baseline="0" dirty="0">
                <a:solidFill>
                  <a:srgbClr val="6B6E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F35B4C-64D1-C739-572A-022E51C5C5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2417653"/>
            <a:ext cx="6138761" cy="662544"/>
          </a:xfrm>
        </p:spPr>
        <p:txBody>
          <a:bodyPr>
            <a:noAutofit/>
          </a:bodyPr>
          <a:lstStyle>
            <a:lvl1pPr marL="0" indent="0" algn="l">
              <a:buNone/>
              <a:defRPr lang="en-US" sz="3600" b="1" i="0" kern="1200" cap="none" baseline="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of this Section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A8A07C8-C48D-3464-7873-9A1DED683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6043" y="5996711"/>
            <a:ext cx="4162901" cy="7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;p12">
            <a:extLst>
              <a:ext uri="{FF2B5EF4-FFF2-40B4-BE49-F238E27FC236}">
                <a16:creationId xmlns:a16="http://schemas.microsoft.com/office/drawing/2014/main" id="{193BB658-26D2-E64C-8A69-EF082FBC1391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w/ 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425BD5-A58A-1548-B13A-F2750B2AC8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7527" y="2125161"/>
            <a:ext cx="11155680" cy="39785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 panose="020B0604020202020204" pitchFamily="34" charset="0"/>
              <a:buNone/>
              <a:tabLst/>
              <a:defRPr sz="1900">
                <a:solidFill>
                  <a:srgbClr val="575757"/>
                </a:solidFill>
              </a:defRPr>
            </a:lvl1pPr>
            <a:lvl2pPr marL="91440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>
                <a:solidFill>
                  <a:srgbClr val="575757"/>
                </a:solidFill>
              </a:defRPr>
            </a:lvl2pPr>
          </a:lstStyle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Insert Image Here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07A69A2-5F93-AD46-98EB-ADDE524BD4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527" y="1324532"/>
            <a:ext cx="11155680" cy="504497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AT VERO ESOS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2A39DD-EE1A-5A41-B3BB-90E3D72D3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5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;p12">
            <a:extLst>
              <a:ext uri="{FF2B5EF4-FFF2-40B4-BE49-F238E27FC236}">
                <a16:creationId xmlns:a16="http://schemas.microsoft.com/office/drawing/2014/main" id="{F0A1FF14-BA5F-2041-AD7B-A84AA2E4E33C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30A8C7A2-BFCB-C54A-A36F-63F18F0BEFBD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3F0D-7085-9B46-89B4-8643E7932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2318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One Column with Text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8E191BDB-F994-CA4C-87FC-7D7A6A32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F8A623C-B084-044A-82BA-508FAE92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" y="1371774"/>
            <a:ext cx="11231880" cy="50449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AB67F7A-CC5C-3645-B81E-F7CF2F355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6" name="Google Shape;90;p12">
            <a:extLst>
              <a:ext uri="{FF2B5EF4-FFF2-40B4-BE49-F238E27FC236}">
                <a16:creationId xmlns:a16="http://schemas.microsoft.com/office/drawing/2014/main" id="{AF5FAE3D-733A-3041-B91F-421942FF78CA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8C5F-F21E-A74F-8DD1-C359F5C6D2F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8159" y="2121408"/>
            <a:ext cx="11231880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now, photo, covered, sitting&#10;&#10;Description automatically generated">
            <a:extLst>
              <a:ext uri="{FF2B5EF4-FFF2-40B4-BE49-F238E27FC236}">
                <a16:creationId xmlns:a16="http://schemas.microsoft.com/office/drawing/2014/main" id="{99309CEE-9CA5-EFEA-89B6-13CD80E0F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  <p:sp>
        <p:nvSpPr>
          <p:cNvPr id="17" name="Google Shape;88;p12">
            <a:extLst>
              <a:ext uri="{FF2B5EF4-FFF2-40B4-BE49-F238E27FC236}">
                <a16:creationId xmlns:a16="http://schemas.microsoft.com/office/drawing/2014/main" id="{193BB658-26D2-E64C-8A69-EF082FBC1391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One Column With Text, Background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07A69A2-5F93-AD46-98EB-ADDE524BD4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527" y="1324532"/>
            <a:ext cx="11155680" cy="504497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AT VERO ESOS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2A39DD-EE1A-5A41-B3BB-90E3D72D30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4BDF24E-477B-FF75-550A-E7F905840C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8159" y="2121408"/>
            <a:ext cx="11231880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;p12">
            <a:extLst>
              <a:ext uri="{FF2B5EF4-FFF2-40B4-BE49-F238E27FC236}">
                <a16:creationId xmlns:a16="http://schemas.microsoft.com/office/drawing/2014/main" id="{193BB658-26D2-E64C-8A69-EF082FBC1391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w/ Content and Image w/</a:t>
            </a:r>
            <a:r>
              <a:rPr lang="en-US" err="1"/>
              <a:t>Dropshadow</a:t>
            </a:r>
            <a:endParaRPr lang="en-US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07A69A2-5F93-AD46-98EB-ADDE524BD4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527" y="1324532"/>
            <a:ext cx="11155680" cy="504497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AT VERO ESOS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2A39DD-EE1A-5A41-B3BB-90E3D72D3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33D787-2B24-3EFA-A896-338185BF91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33160" y="2128630"/>
            <a:ext cx="5440680" cy="3978545"/>
          </a:xfr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 panose="020B0604020202020204" pitchFamily="34" charset="0"/>
              <a:buNone/>
              <a:tabLst/>
              <a:defRPr sz="1900">
                <a:solidFill>
                  <a:srgbClr val="575757"/>
                </a:solidFill>
              </a:defRPr>
            </a:lvl1pPr>
            <a:lvl2pPr marL="91440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>
                <a:solidFill>
                  <a:srgbClr val="575757"/>
                </a:solidFill>
              </a:defRPr>
            </a:lvl2pPr>
          </a:lstStyle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Insert Content Here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E7BF88-F96A-32B4-D80C-F6CCFC30373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8793" y="2128630"/>
            <a:ext cx="5440680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5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;p12">
            <a:extLst>
              <a:ext uri="{FF2B5EF4-FFF2-40B4-BE49-F238E27FC236}">
                <a16:creationId xmlns:a16="http://schemas.microsoft.com/office/drawing/2014/main" id="{193BB658-26D2-E64C-8A69-EF082FBC1391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w/ Content and Callout/Feature Box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07A69A2-5F93-AD46-98EB-ADDE524BD4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527" y="1324532"/>
            <a:ext cx="11155680" cy="504497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AT VERO ESOS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2A39DD-EE1A-5A41-B3BB-90E3D72D3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9E51442-E45D-74C2-0711-1FB96C5FC4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29026" y="2125161"/>
            <a:ext cx="8034182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C5719B7-D174-292A-13C9-C1669725CF5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8160" y="2122172"/>
            <a:ext cx="2885920" cy="398131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82880" tIns="182880" rIns="182880" bIns="182880"/>
          <a:lstStyle>
            <a:lvl1pPr marL="11112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6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;p12">
            <a:extLst>
              <a:ext uri="{FF2B5EF4-FFF2-40B4-BE49-F238E27FC236}">
                <a16:creationId xmlns:a16="http://schemas.microsoft.com/office/drawing/2014/main" id="{F0A1FF14-BA5F-2041-AD7B-A84AA2E4E33C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30A8C7A2-BFCB-C54A-A36F-63F18F0BEFBD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3F0D-7085-9B46-89B4-8643E7932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2318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Two Column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F8A623C-B084-044A-82BA-508FAE92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58" y="1371774"/>
            <a:ext cx="5486400" cy="504497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146F46E1-9FD5-924C-BC13-5585F6453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639" y="1371774"/>
            <a:ext cx="5486400" cy="504497"/>
          </a:xfrm>
        </p:spPr>
        <p:txBody>
          <a:bodyPr>
            <a:noAutofit/>
          </a:bodyPr>
          <a:lstStyle>
            <a:lvl1pPr marL="0" indent="0">
              <a:buNone/>
              <a:defRPr lang="en-US" sz="24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LOREM IPSUM DOLOR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AB67F7A-CC5C-3645-B81E-F7CF2F355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6" name="Google Shape;90;p12">
            <a:extLst>
              <a:ext uri="{FF2B5EF4-FFF2-40B4-BE49-F238E27FC236}">
                <a16:creationId xmlns:a16="http://schemas.microsoft.com/office/drawing/2014/main" id="{AF5FAE3D-733A-3041-B91F-421942FF78CA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8C5F-F21E-A74F-8DD1-C359F5C6D2F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8157" y="2121408"/>
            <a:ext cx="5486400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34ECEF0-0445-E049-954B-F4240AD2E9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63640" y="2121408"/>
            <a:ext cx="5486400" cy="3981315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4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DE8BF2A3-9FE9-1A4A-AB91-731914071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0D485-EA78-C640-AED1-A5A0EDD6EF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4067078"/>
            <a:ext cx="9144000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9BEE7-274C-774E-9EF8-BF33CA43D6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4549388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1CC7C4-B521-054A-BE93-A01DCE9CB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88;p12">
            <a:extLst>
              <a:ext uri="{FF2B5EF4-FFF2-40B4-BE49-F238E27FC236}">
                <a16:creationId xmlns:a16="http://schemas.microsoft.com/office/drawing/2014/main" id="{4BD3E1E4-2396-C54B-9C8A-54D982AFA1F6}"/>
              </a:ext>
            </a:extLst>
          </p:cNvPr>
          <p:cNvSpPr/>
          <p:nvPr userDrawn="1"/>
        </p:nvSpPr>
        <p:spPr>
          <a:xfrm>
            <a:off x="0" y="6254273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2C3F866E-4BB0-FA42-98D5-3955685630F0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EB25-46C6-AE4C-A3A4-BAE72D0D2B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063" y="4300973"/>
            <a:ext cx="54864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Comparison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2B07F-B0DC-C24C-9792-092942B40E1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4300491"/>
            <a:ext cx="5486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i="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Comparison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A03F4-EFAB-3844-AAC4-E7DDBBFA8BE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4890892"/>
            <a:ext cx="5486400" cy="125218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4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euismod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lacinia </a:t>
            </a:r>
            <a:r>
              <a:rPr lang="en-US" err="1"/>
              <a:t>congue</a:t>
            </a:r>
            <a:r>
              <a:rPr lang="en-US"/>
              <a:t>.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ex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dictum </a:t>
            </a:r>
            <a:r>
              <a:rPr lang="en-US" err="1"/>
              <a:t>lacus</a:t>
            </a:r>
            <a:r>
              <a:rPr lang="en-US"/>
              <a:t> porta. 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F3390BC-0F5E-DC49-9F33-5BC1E24C12AC}"/>
              </a:ext>
            </a:extLst>
          </p:cNvPr>
          <p:cNvSpPr txBox="1">
            <a:spLocks/>
          </p:cNvSpPr>
          <p:nvPr userDrawn="1"/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EBEBE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3C72E-6096-6542-BD48-347A63E582CA}" type="slidenum">
              <a:rPr lang="en-US" b="0" i="0" smtClean="0">
                <a:latin typeface="Arial" panose="020B0604020202020204" pitchFamily="34" charset="0"/>
              </a:rPr>
              <a:pPr/>
              <a:t>‹#›</a:t>
            </a:fld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13F4077-E644-9C43-8645-9012F5A8B6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2063" y="4891857"/>
            <a:ext cx="5486400" cy="125615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4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euismod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lacinia </a:t>
            </a:r>
            <a:r>
              <a:rPr lang="en-US" err="1"/>
              <a:t>congue</a:t>
            </a:r>
            <a:r>
              <a:rPr lang="en-US"/>
              <a:t>. Proin </a:t>
            </a:r>
            <a:r>
              <a:rPr lang="en-US" err="1"/>
              <a:t>commodo</a:t>
            </a:r>
            <a:r>
              <a:rPr lang="en-US"/>
              <a:t> ex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dictum </a:t>
            </a:r>
            <a:r>
              <a:rPr lang="en-US" err="1"/>
              <a:t>lacus</a:t>
            </a:r>
            <a:r>
              <a:rPr lang="en-US"/>
              <a:t> porta.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2F17CE7-DCCC-9B48-9FC5-20022EB36E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063" y="1424090"/>
            <a:ext cx="5486400" cy="2743200"/>
          </a:xfrm>
        </p:spPr>
        <p:txBody>
          <a:bodyPr>
            <a:normAutofit/>
          </a:bodyPr>
          <a:lstStyle>
            <a:lvl1pPr>
              <a:defRPr lang="en-US" sz="24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EAD32158-D2BA-4642-B918-F6710BD46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2200" y="1424090"/>
            <a:ext cx="5486400" cy="2743200"/>
          </a:xfrm>
        </p:spPr>
        <p:txBody>
          <a:bodyPr>
            <a:normAutofit/>
          </a:bodyPr>
          <a:lstStyle>
            <a:lvl1pPr>
              <a:defRPr lang="en-US" sz="2400" b="0" i="0" kern="1200" dirty="0">
                <a:solidFill>
                  <a:srgbClr val="CD1B2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Google Shape;90;p12">
            <a:extLst>
              <a:ext uri="{FF2B5EF4-FFF2-40B4-BE49-F238E27FC236}">
                <a16:creationId xmlns:a16="http://schemas.microsoft.com/office/drawing/2014/main" id="{7C972E8B-6994-1C44-80CA-5279E428F6BC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572445-1DA8-CC0C-DD2A-44D62D4B0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w/ Comparison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0411FB-9345-2CEA-168D-CDE435439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928" y="6335983"/>
            <a:ext cx="2496675" cy="4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3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lang="en-US" sz="3200" b="1" i="0" kern="1200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642" y="6369050"/>
            <a:ext cx="7888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2020-2022 Certis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9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w/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77B86B-5272-0B42-A48E-33D738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642" y="6369050"/>
            <a:ext cx="7888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Google Shape;90;p12">
            <a:extLst>
              <a:ext uri="{FF2B5EF4-FFF2-40B4-BE49-F238E27FC236}">
                <a16:creationId xmlns:a16="http://schemas.microsoft.com/office/drawing/2014/main" id="{6FA977A4-19A3-BF4C-9E85-610E1EFFFE01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2020-2022 Certis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Point/Statist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2">
            <a:extLst>
              <a:ext uri="{FF2B5EF4-FFF2-40B4-BE49-F238E27FC236}">
                <a16:creationId xmlns:a16="http://schemas.microsoft.com/office/drawing/2014/main" id="{FD0AD19D-C894-CD43-A87B-DFE8726059D7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7F84A-BAF0-5E4F-9506-717DC0D1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209" y="2455322"/>
            <a:ext cx="984152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Aft>
                <a:spcPts val="1000"/>
              </a:spcAft>
              <a:defRPr sz="3000" b="0" i="0">
                <a:solidFill>
                  <a:srgbClr val="CD1B2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Data point, quote or statistic here Data point, quote or statistic here Data point, quote or statistic here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50886D5C-8D15-544E-96A1-BDE7A4DC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A6A309-BEC2-0A4A-A5C1-134810050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7" name="Google Shape;90;p12">
            <a:extLst>
              <a:ext uri="{FF2B5EF4-FFF2-40B4-BE49-F238E27FC236}">
                <a16:creationId xmlns:a16="http://schemas.microsoft.com/office/drawing/2014/main" id="{440BDAE2-0AFA-1345-92C8-8A4D70496E27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6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Point/Statistic 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now, photo, covered, sitting&#10;&#10;Description automatically generated">
            <a:extLst>
              <a:ext uri="{FF2B5EF4-FFF2-40B4-BE49-F238E27FC236}">
                <a16:creationId xmlns:a16="http://schemas.microsoft.com/office/drawing/2014/main" id="{D8C94770-79C6-1044-9112-11CF56D70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7F84A-BAF0-5E4F-9506-717DC0D1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209" y="2455322"/>
            <a:ext cx="984152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Aft>
                <a:spcPts val="1000"/>
              </a:spcAft>
              <a:defRPr sz="3000" b="0" i="0">
                <a:solidFill>
                  <a:srgbClr val="CD1B2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Data point, quote or statistic here Data point, quote or statistic here Data point, quote or statistic here</a:t>
            </a:r>
            <a:endParaRPr lang="en-US"/>
          </a:p>
        </p:txBody>
      </p:sp>
      <p:sp>
        <p:nvSpPr>
          <p:cNvPr id="8" name="Google Shape;88;p12">
            <a:extLst>
              <a:ext uri="{FF2B5EF4-FFF2-40B4-BE49-F238E27FC236}">
                <a16:creationId xmlns:a16="http://schemas.microsoft.com/office/drawing/2014/main" id="{0B5691B1-DB37-7B48-B69D-4B40FDDAFDB3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50886D5C-8D15-544E-96A1-BDE7A4DC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1D3BD2-DC19-9D4E-8432-6017C5687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11" name="Google Shape;90;p12">
            <a:extLst>
              <a:ext uri="{FF2B5EF4-FFF2-40B4-BE49-F238E27FC236}">
                <a16:creationId xmlns:a16="http://schemas.microsoft.com/office/drawing/2014/main" id="{49F8CE0E-DD52-BB4A-A27A-B8E4B170ABE3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Point/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E118B-5E05-F66E-74E8-97A1E976A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03"/>
          <a:stretch/>
        </p:blipFill>
        <p:spPr>
          <a:xfrm flipH="1">
            <a:off x="1190355" y="0"/>
            <a:ext cx="11001643" cy="6858000"/>
          </a:xfrm>
          <a:prstGeom prst="rect">
            <a:avLst/>
          </a:prstGeom>
        </p:spPr>
      </p:pic>
      <p:sp>
        <p:nvSpPr>
          <p:cNvPr id="11" name="Google Shape;88;p12">
            <a:extLst>
              <a:ext uri="{FF2B5EF4-FFF2-40B4-BE49-F238E27FC236}">
                <a16:creationId xmlns:a16="http://schemas.microsoft.com/office/drawing/2014/main" id="{7925D163-9800-BF47-869A-729CECAC2270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7F84A-BAF0-5E4F-9506-717DC0D1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1062238"/>
            <a:ext cx="6570200" cy="41611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0">
                <a:latin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Data point, quote or statistic here Data point, quote or statistic here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50886D5C-8D15-544E-96A1-BDE7A4DC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3C9575D-3761-2D4E-BACB-4E1FC2B04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228" y="6016320"/>
            <a:ext cx="2030171" cy="1091753"/>
          </a:xfrm>
          <a:prstGeom prst="rect">
            <a:avLst/>
          </a:prstGeom>
        </p:spPr>
      </p:pic>
      <p:sp>
        <p:nvSpPr>
          <p:cNvPr id="9" name="Google Shape;90;p12">
            <a:extLst>
              <a:ext uri="{FF2B5EF4-FFF2-40B4-BE49-F238E27FC236}">
                <a16:creationId xmlns:a16="http://schemas.microsoft.com/office/drawing/2014/main" id="{4D5BD659-F1B3-934A-B757-41997C52E43B}"/>
              </a:ext>
            </a:extLst>
          </p:cNvPr>
          <p:cNvSpPr txBox="1"/>
          <p:nvPr userDrawn="1"/>
        </p:nvSpPr>
        <p:spPr>
          <a:xfrm>
            <a:off x="3768206" y="6249338"/>
            <a:ext cx="4655587" cy="62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© 2025 </a:t>
            </a:r>
            <a:r>
              <a:rPr lang="en-US" sz="1100" b="0" i="0" u="none" strike="noStrike" cap="none" err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Certis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Oncology Solutions, Inc. All Rights Reserved.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4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Hel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ear&#10;&#10;Description automatically generated">
            <a:extLst>
              <a:ext uri="{FF2B5EF4-FFF2-40B4-BE49-F238E27FC236}">
                <a16:creationId xmlns:a16="http://schemas.microsoft.com/office/drawing/2014/main" id="{3C37F32B-A8BC-4540-900B-304FE622A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438" b="2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FC285-9CF7-FD47-8C96-372C7E28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101" y="2622427"/>
            <a:ext cx="10515600" cy="962248"/>
          </a:xfrm>
        </p:spPr>
        <p:txBody>
          <a:bodyPr anchor="ctr">
            <a:normAutofit/>
          </a:bodyPr>
          <a:lstStyle>
            <a:lvl1pPr>
              <a:defRPr sz="4000" cap="all" baseline="0">
                <a:solidFill>
                  <a:srgbClr val="6B6E6F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46FD-1A9B-8446-998A-1CCA90F4A7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043" y="3337299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rgbClr val="6B6E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</a:t>
            </a:r>
          </a:p>
        </p:txBody>
      </p:sp>
      <p:pic>
        <p:nvPicPr>
          <p:cNvPr id="5" name="Picture 4" descr="A picture containing gear&#10;&#10;Description automatically generated">
            <a:extLst>
              <a:ext uri="{FF2B5EF4-FFF2-40B4-BE49-F238E27FC236}">
                <a16:creationId xmlns:a16="http://schemas.microsoft.com/office/drawing/2014/main" id="{E0151EF2-3914-8C42-8BDC-623761A4C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594" b="1718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96CAE3-14B6-D739-2ECB-AFBB536F04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9529" y="5627551"/>
            <a:ext cx="25423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Attacking Can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5B04485-F203-EE43-8AC0-AB743121B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56C4E1-7398-90A3-27BC-E33EA0CFE875}"/>
              </a:ext>
            </a:extLst>
          </p:cNvPr>
          <p:cNvSpPr txBox="1">
            <a:spLocks/>
          </p:cNvSpPr>
          <p:nvPr userDrawn="1"/>
        </p:nvSpPr>
        <p:spPr>
          <a:xfrm>
            <a:off x="485101" y="2622427"/>
            <a:ext cx="10515600" cy="96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6B6E6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i="0">
                <a:latin typeface="Arial" panose="020B0604020202020204" pitchFamily="34" charset="0"/>
              </a:rPr>
              <a:t>SECTION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A6D45D-C860-45E1-4EC2-685E34C01C1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6043" y="3337299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lang="en-US" sz="4000" b="0" i="0" kern="1200" cap="all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15A416-8947-230B-BF81-9B696E824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917" y="5326227"/>
            <a:ext cx="25423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Tumor C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B56082-8DBC-774F-A2DE-A78809DC1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FC285-9CF7-FD47-8C96-372C7E28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101" y="2622427"/>
            <a:ext cx="10515600" cy="962248"/>
          </a:xfrm>
        </p:spPr>
        <p:txBody>
          <a:bodyPr anchor="ctr">
            <a:normAutofit/>
          </a:bodyPr>
          <a:lstStyle>
            <a:lvl1pPr>
              <a:defRPr sz="4000" b="0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1438B1-86EB-03F6-0854-043388673507}"/>
              </a:ext>
            </a:extLst>
          </p:cNvPr>
          <p:cNvSpPr txBox="1">
            <a:spLocks/>
          </p:cNvSpPr>
          <p:nvPr userDrawn="1"/>
        </p:nvSpPr>
        <p:spPr>
          <a:xfrm>
            <a:off x="485101" y="2622427"/>
            <a:ext cx="10515600" cy="96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6B6E6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i="0">
                <a:latin typeface="Arial" panose="020B0604020202020204" pitchFamily="34" charset="0"/>
              </a:rPr>
              <a:t>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1B50D8-C69B-71B0-CF52-496CF4EF2CD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6043" y="3337299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lang="en-US" sz="4000" b="0" i="0" kern="1200" cap="all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E80AC32-8488-166F-7006-C5E782363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917" y="5326227"/>
            <a:ext cx="25423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umor Ce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CA8308-A39D-A17C-9CF7-1B7F10382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03"/>
          <a:stretch/>
        </p:blipFill>
        <p:spPr>
          <a:xfrm flipH="1">
            <a:off x="1190355" y="0"/>
            <a:ext cx="1100164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05E20-E811-E284-E34A-FB74A736B7AB}"/>
              </a:ext>
            </a:extLst>
          </p:cNvPr>
          <p:cNvSpPr txBox="1">
            <a:spLocks/>
          </p:cNvSpPr>
          <p:nvPr userDrawn="1"/>
        </p:nvSpPr>
        <p:spPr>
          <a:xfrm>
            <a:off x="485101" y="2622427"/>
            <a:ext cx="10515600" cy="96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6B6E6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i="0">
                <a:latin typeface="Arial" panose="020B0604020202020204" pitchFamily="34" charset="0"/>
              </a:rPr>
              <a:t>SECTION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A31FF6-8D45-9ABA-5B2C-B46B7DB5703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6043" y="3337299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lang="en-US" sz="4000" b="0" i="0" kern="1200" cap="all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ACF6B15-9BA6-6945-8BB8-35FF14789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917" y="5326227"/>
            <a:ext cx="254234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E4DAA4F7-7821-FE46-B91D-CEED1CBCA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847" y="0"/>
            <a:ext cx="1220284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ADA7831-9B95-A34C-BD94-2D90BCC46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79C65C-918D-5E81-73D3-CD40B7B88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639" y="3227627"/>
            <a:ext cx="9144000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08B42B-C84C-D2C0-6262-7C4BA5DB39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639" y="3709937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0108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p13">
            <a:extLst>
              <a:ext uri="{FF2B5EF4-FFF2-40B4-BE49-F238E27FC236}">
                <a16:creationId xmlns:a16="http://schemas.microsoft.com/office/drawing/2014/main" id="{8C270209-557D-E340-A684-23A289B262CE}"/>
              </a:ext>
            </a:extLst>
          </p:cNvPr>
          <p:cNvSpPr/>
          <p:nvPr userDrawn="1"/>
        </p:nvSpPr>
        <p:spPr>
          <a:xfrm>
            <a:off x="0" y="-191386"/>
            <a:ext cx="12192000" cy="5981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599193-0366-694C-891C-4B18A9070E37}"/>
              </a:ext>
            </a:extLst>
          </p:cNvPr>
          <p:cNvSpPr txBox="1">
            <a:spLocks/>
          </p:cNvSpPr>
          <p:nvPr userDrawn="1"/>
        </p:nvSpPr>
        <p:spPr>
          <a:xfrm>
            <a:off x="524540" y="2873885"/>
            <a:ext cx="10515600" cy="797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EBEBE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3EA755-DD28-DF05-9F2B-F3136D5617C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6043" y="3337299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lang="en-US" sz="4000" b="0" i="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CERTAINTY SAVES LIVES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BFE189-CA06-04B4-FAEF-16D17A88F83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86043" y="2703992"/>
            <a:ext cx="10515600" cy="696433"/>
          </a:xfrm>
        </p:spPr>
        <p:txBody>
          <a:bodyPr>
            <a:normAutofit/>
          </a:bodyPr>
          <a:lstStyle>
            <a:lvl1pPr marL="0" indent="0">
              <a:buNone/>
              <a:defRPr lang="en-US" sz="4000" b="1" i="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5BCA252-956B-AA0F-E565-8E12B0247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40" y="5911736"/>
            <a:ext cx="2656229" cy="8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DBA5-356A-0888-F148-AED0391E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F3418-D33A-5D2D-395B-3FFD9D1D4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4404-86F1-435F-3C46-3B47B112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D6FB-AAA1-CA39-6D8C-7A55CEA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94904-6DD6-C538-DF62-AB5E76D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C10B-8592-3141-8E46-EA45EA4A1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ear&#10;&#10;Description automatically generated">
            <a:extLst>
              <a:ext uri="{FF2B5EF4-FFF2-40B4-BE49-F238E27FC236}">
                <a16:creationId xmlns:a16="http://schemas.microsoft.com/office/drawing/2014/main" id="{91128456-5BDF-A4CF-588C-C858D28DC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t="13594" b="1718"/>
          <a:stretch/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F0F1ED98-82D0-A84B-8248-55D02BBDAFA6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A74CDA-23CB-8E46-AD3B-5379EADAE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02511"/>
            <a:ext cx="11155680" cy="623378"/>
          </a:xfrm>
        </p:spPr>
        <p:txBody>
          <a:bodyPr anchor="ctr">
            <a:normAutofit/>
          </a:bodyPr>
          <a:lstStyle>
            <a:lvl1pPr>
              <a:defRPr sz="3200" b="1">
                <a:solidFill>
                  <a:srgbClr val="575757"/>
                </a:solidFill>
              </a:defRPr>
            </a:lvl1pPr>
          </a:lstStyle>
          <a:p>
            <a:r>
              <a:rPr lang="en-US"/>
              <a:t>TITLE and DNA Background</a:t>
            </a:r>
          </a:p>
        </p:txBody>
      </p:sp>
    </p:spTree>
    <p:extLst>
      <p:ext uri="{BB962C8B-B14F-4D97-AF65-F5344CB8AC3E}">
        <p14:creationId xmlns:p14="http://schemas.microsoft.com/office/powerpoint/2010/main" val="2079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8;p12">
            <a:extLst>
              <a:ext uri="{FF2B5EF4-FFF2-40B4-BE49-F238E27FC236}">
                <a16:creationId xmlns:a16="http://schemas.microsoft.com/office/drawing/2014/main" id="{26629917-A4B1-D646-BCD3-5056B8DA2E47}"/>
              </a:ext>
            </a:extLst>
          </p:cNvPr>
          <p:cNvSpPr/>
          <p:nvPr userDrawn="1"/>
        </p:nvSpPr>
        <p:spPr>
          <a:xfrm>
            <a:off x="-3600" y="6249338"/>
            <a:ext cx="12234878" cy="608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87AD43-CF3E-0F48-92F0-DA14EC6E8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7300" y="319087"/>
            <a:ext cx="5515500" cy="5507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31A8D-6E1C-BE42-A7B6-05721F38E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36" y="376852"/>
            <a:ext cx="5600664" cy="13501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Picture with Caption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C78C3-DCFA-844F-9CB6-7366EA66C3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36" y="1979941"/>
            <a:ext cx="5600664" cy="381158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400">
                <a:solidFill>
                  <a:srgbClr val="575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Above this is the title, this is the caption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E6933F40-DAB9-7E49-A035-5C23C59F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23C72E-6096-6542-BD48-347A63E582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Google Shape;90;p12">
            <a:extLst>
              <a:ext uri="{FF2B5EF4-FFF2-40B4-BE49-F238E27FC236}">
                <a16:creationId xmlns:a16="http://schemas.microsoft.com/office/drawing/2014/main" id="{784A6A2A-418D-384F-89A4-367212889E49}"/>
              </a:ext>
            </a:extLst>
          </p:cNvPr>
          <p:cNvSpPr txBox="1"/>
          <p:nvPr userDrawn="1"/>
        </p:nvSpPr>
        <p:spPr>
          <a:xfrm>
            <a:off x="4904800" y="6371926"/>
            <a:ext cx="23823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Helvetica" pitchFamily="2" charset="0"/>
                <a:ea typeface="Arial"/>
                <a:cs typeface="Arial"/>
                <a:sym typeface="Arial"/>
              </a:rPr>
              <a:t>COMPANY CONFIDENTIAL</a:t>
            </a:r>
            <a:endParaRPr sz="1100" b="0" i="0" u="none" strike="noStrike" cap="none">
              <a:solidFill>
                <a:schemeClr val="lt1"/>
              </a:solidFill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4A0B421-5CDF-2A46-9C2F-79517129B16F}"/>
              </a:ext>
            </a:extLst>
          </p:cNvPr>
          <p:cNvSpPr txBox="1">
            <a:spLocks/>
          </p:cNvSpPr>
          <p:nvPr userDrawn="1"/>
        </p:nvSpPr>
        <p:spPr>
          <a:xfrm>
            <a:off x="8686800" y="6369050"/>
            <a:ext cx="331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EBEBE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3C72E-6096-6542-BD48-347A63E582CA}" type="slidenum">
              <a:rPr lang="en-US" b="0" i="0" smtClean="0">
                <a:latin typeface="Helvetica" pitchFamily="2" charset="0"/>
              </a:rPr>
              <a:pPr/>
              <a:t>‹#›</a:t>
            </a:fld>
            <a:endParaRPr lang="en-US" b="0" i="0">
              <a:latin typeface="Helvetica" pitchFamily="2" charset="0"/>
            </a:endParaRPr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5E1C753-355B-0340-92B2-A49D4F934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4" y="6369041"/>
            <a:ext cx="1117311" cy="3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6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">
          <p15:clr>
            <a:srgbClr val="FBAE40"/>
          </p15:clr>
        </p15:guide>
        <p15:guide id="4" pos="73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A72E78B8-E174-8745-874C-B6D146B4CAA7}"/>
              </a:ext>
            </a:extLst>
          </p:cNvPr>
          <p:cNvSpPr/>
          <p:nvPr userDrawn="1"/>
        </p:nvSpPr>
        <p:spPr>
          <a:xfrm rot="5400000">
            <a:off x="5587200" y="-5590800"/>
            <a:ext cx="1028400" cy="1221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0077C8"/>
              </a:highlight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BA709-6FD0-8D42-B200-80985E77C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14868"/>
            <a:ext cx="10515600" cy="59370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75757"/>
                </a:solidFill>
              </a:defRPr>
            </a:lvl1pPr>
          </a:lstStyle>
          <a:p>
            <a:r>
              <a:rPr lang="en-US"/>
              <a:t>TITLE ONLY SLIDE</a:t>
            </a:r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AFE1D776-7642-1645-BF04-AB151B08ABC3}"/>
              </a:ext>
            </a:extLst>
          </p:cNvPr>
          <p:cNvSpPr/>
          <p:nvPr userDrawn="1"/>
        </p:nvSpPr>
        <p:spPr>
          <a:xfrm>
            <a:off x="0" y="6249338"/>
            <a:ext cx="12210013" cy="6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A4E127-84B2-9243-8487-3C743F34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9646" y="6356350"/>
            <a:ext cx="4333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® 2025 </a:t>
            </a:r>
            <a:r>
              <a:rPr lang="en-US" err="1"/>
              <a:t>Certis</a:t>
            </a:r>
            <a:r>
              <a:rPr lang="en-US"/>
              <a:t> Oncology Solutions.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78306E-E68F-E349-A080-7AC47043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E423C72E-6096-6542-BD48-347A63E58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50D453-098C-4477-6B95-4D449B29A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15" y="6353941"/>
            <a:ext cx="1266341" cy="3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792BD27F-ED79-064F-AB08-7B0E8E2E0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202847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76D7CC-280F-E341-AE79-532FF489A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D5E3B6-CE19-8761-6D8E-F4C10F2822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561" y="859176"/>
            <a:ext cx="9144000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5CC258-8E02-4AB4-1120-C13FB6D17F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0561" y="1341486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39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lothing, person, indoor&#10;&#10;Description automatically generated">
            <a:extLst>
              <a:ext uri="{FF2B5EF4-FFF2-40B4-BE49-F238E27FC236}">
                <a16:creationId xmlns:a16="http://schemas.microsoft.com/office/drawing/2014/main" id="{602599A3-8321-0D4A-BAF7-264F64C58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0"/>
            <a:ext cx="1220724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8A81293-F58B-044B-85AC-39FE25D03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966871-204F-C815-6B53-2B14D0F0E0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987" y="938348"/>
            <a:ext cx="9144000" cy="590931"/>
          </a:xfrm>
        </p:spPr>
        <p:txBody>
          <a:bodyPr anchor="ctr">
            <a:sp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51291A-B51B-7223-A901-4DE28E31D7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987" y="1478869"/>
            <a:ext cx="9144000" cy="590931"/>
          </a:xfrm>
        </p:spPr>
        <p:txBody>
          <a:bodyPr>
            <a:sp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6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person, hospital room, room&#10;&#10;Description automatically generated">
            <a:extLst>
              <a:ext uri="{FF2B5EF4-FFF2-40B4-BE49-F238E27FC236}">
                <a16:creationId xmlns:a16="http://schemas.microsoft.com/office/drawing/2014/main" id="{572CD015-6E38-583F-508D-4FA262A3F1E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75000"/>
          </a:blip>
          <a:srcRect t="932" b="14799"/>
          <a:stretch/>
        </p:blipFill>
        <p:spPr>
          <a:xfrm>
            <a:off x="14000" y="0"/>
            <a:ext cx="1220724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ADA7831-9B95-A34C-BD94-2D90BCC46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072" y="5427680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000E63-3F0A-4D1C-D61A-30D51866C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987" y="938348"/>
            <a:ext cx="9144000" cy="590931"/>
          </a:xfrm>
        </p:spPr>
        <p:txBody>
          <a:bodyPr anchor="ctr">
            <a:sp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AF34BB-5E52-A6AF-E6D7-0E3AEE5C9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987" y="1478869"/>
            <a:ext cx="9144000" cy="590931"/>
          </a:xfrm>
        </p:spPr>
        <p:txBody>
          <a:bodyPr>
            <a:sp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87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in lab coats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0B6E031B-EC49-EC18-47E5-E73D3488D30F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</a:blip>
          <a:srcRect t="7722" r="7576" b="141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ADA7831-9B95-A34C-BD94-2D90BCC46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6706" y="-155945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6F8DBF-9507-8A86-5A36-C1664A95D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513" y="4423875"/>
            <a:ext cx="9144000" cy="474509"/>
          </a:xfrm>
          <a:solidFill>
            <a:srgbClr val="FFFFFF">
              <a:alpha val="9020"/>
            </a:srgbClr>
          </a:solidFill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771E6A6-B9CA-1226-B7ED-9D008E056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513" y="4906185"/>
            <a:ext cx="9144000" cy="662544"/>
          </a:xfrm>
          <a:solidFill>
            <a:srgbClr val="FFFFFF">
              <a:alpha val="902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82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person, worktable&#10;&#10;Description automatically generated">
            <a:extLst>
              <a:ext uri="{FF2B5EF4-FFF2-40B4-BE49-F238E27FC236}">
                <a16:creationId xmlns:a16="http://schemas.microsoft.com/office/drawing/2014/main" id="{119D50F6-02D2-864B-F786-AAF5E79CAE9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75000"/>
          </a:blip>
          <a:srcRect l="1871" t="-286" r="516" b="18520"/>
          <a:stretch/>
        </p:blipFill>
        <p:spPr>
          <a:xfrm>
            <a:off x="-104930" y="223443"/>
            <a:ext cx="12296930" cy="6858000"/>
          </a:xfrm>
          <a:prstGeom prst="rect">
            <a:avLst/>
          </a:prstGeom>
          <a:effectLst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ADA7831-9B95-A34C-BD94-2D90BCC46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7738" y="5853242"/>
            <a:ext cx="3394190" cy="1228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B5FF88-CB24-35C2-68C6-9C803B74D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7544" y="5039660"/>
            <a:ext cx="9144000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rgbClr val="6B6E6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BED61E-89D2-98BC-A025-F1B7B17BB1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7544" y="5521970"/>
            <a:ext cx="9144000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rgbClr val="CD1B2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94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"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5FF88-CB24-35C2-68C6-9C803B74DE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949" y="198977"/>
            <a:ext cx="7939054" cy="474509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SCREEN-FRIENDLY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BED61E-89D2-98BC-A025-F1B7B17BB1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949" y="799499"/>
            <a:ext cx="7939054" cy="662544"/>
          </a:xfrm>
        </p:spPr>
        <p:txBody>
          <a:bodyPr>
            <a:noAutofit/>
          </a:bodyPr>
          <a:lstStyle>
            <a:lvl1pPr marL="0" indent="0" algn="l">
              <a:buNone/>
              <a:defRPr sz="3600" b="0" i="0" cap="all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F3230C-048F-2B97-9045-9B8E85053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1495" y="5984311"/>
            <a:ext cx="3138519" cy="11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64B6D-93A9-BF4F-9F8A-FA105164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B8EC-3B32-2F49-AC76-3E761EE9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A241B-33BC-6A44-A8FE-0589DB576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B2894-59A8-E74D-A38F-1B38C2FF5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4D4897-65F7-B442-A94C-915F5867D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2C82-65BD-7A44-A2A0-034A67065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6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2" r:id="rId32"/>
    <p:sldLayoutId id="2147483698" r:id="rId33"/>
    <p:sldLayoutId id="2147483699" r:id="rId3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98450" indent="-287338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tabLst/>
        <a:defRPr sz="2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582613" indent="-2397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0000"/>
        <a:buFont typeface="System Font Regular"/>
        <a:buChar char="-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5513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0000"/>
        <a:buFont typeface="System Font Regular"/>
        <a:buChar char="▸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9675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pitchFamily="2" charset="2"/>
        <a:buChar char="ü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318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ct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ct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r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rtisoncology.com/for-drug-developers/in-vitro-ex-vivo-pharmacology/" TargetMode="External"/><Relationship Id="rId3" Type="http://schemas.openxmlformats.org/officeDocument/2006/relationships/hyperlink" Target="mailto:busdev@certisoncology.com" TargetMode="External"/><Relationship Id="rId7" Type="http://schemas.openxmlformats.org/officeDocument/2006/relationships/hyperlink" Target="https://meetings.hubspot.com/dstanton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FEA3-17C1-F9CD-79E7-215F6F3F8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CERTIS ONCOLOGY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59500-8958-E407-0DE1-194288FFB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IHC-Validated Antibodies</a:t>
            </a:r>
          </a:p>
        </p:txBody>
      </p:sp>
    </p:spTree>
    <p:extLst>
      <p:ext uri="{BB962C8B-B14F-4D97-AF65-F5344CB8AC3E}">
        <p14:creationId xmlns:p14="http://schemas.microsoft.com/office/powerpoint/2010/main" val="40830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3A13B9-6DA1-C295-8F8E-7E8D765F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65+ IHC-VALIDATED ANTIBODIES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E5C48F-FFB5-4034-8002-EA0955014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96038"/>
              </p:ext>
            </p:extLst>
          </p:nvPr>
        </p:nvGraphicFramePr>
        <p:xfrm>
          <a:off x="490602" y="1103297"/>
          <a:ext cx="11185127" cy="510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19">
                  <a:extLst>
                    <a:ext uri="{9D8B030D-6E8A-4147-A177-3AD203B41FA5}">
                      <a16:colId xmlns:a16="http://schemas.microsoft.com/office/drawing/2014/main" val="1416231289"/>
                    </a:ext>
                  </a:extLst>
                </a:gridCol>
                <a:gridCol w="1207288">
                  <a:extLst>
                    <a:ext uri="{9D8B030D-6E8A-4147-A177-3AD203B41FA5}">
                      <a16:colId xmlns:a16="http://schemas.microsoft.com/office/drawing/2014/main" val="522307063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4115748097"/>
                    </a:ext>
                  </a:extLst>
                </a:gridCol>
                <a:gridCol w="1614450">
                  <a:extLst>
                    <a:ext uri="{9D8B030D-6E8A-4147-A177-3AD203B41FA5}">
                      <a16:colId xmlns:a16="http://schemas.microsoft.com/office/drawing/2014/main" val="4267605986"/>
                    </a:ext>
                  </a:extLst>
                </a:gridCol>
                <a:gridCol w="2072902">
                  <a:extLst>
                    <a:ext uri="{9D8B030D-6E8A-4147-A177-3AD203B41FA5}">
                      <a16:colId xmlns:a16="http://schemas.microsoft.com/office/drawing/2014/main" val="2449396146"/>
                    </a:ext>
                  </a:extLst>
                </a:gridCol>
                <a:gridCol w="1906750">
                  <a:extLst>
                    <a:ext uri="{9D8B030D-6E8A-4147-A177-3AD203B41FA5}">
                      <a16:colId xmlns:a16="http://schemas.microsoft.com/office/drawing/2014/main" val="2356081061"/>
                    </a:ext>
                  </a:extLst>
                </a:gridCol>
                <a:gridCol w="1291161">
                  <a:extLst>
                    <a:ext uri="{9D8B030D-6E8A-4147-A177-3AD203B41FA5}">
                      <a16:colId xmlns:a16="http://schemas.microsoft.com/office/drawing/2014/main" val="1754079100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A-C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E-G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H-L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M-P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P-T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Arial"/>
                        </a:rPr>
                        <a:t>T-W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 anchor="b">
                    <a:solidFill>
                      <a:srgbClr val="CD1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82813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Alk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CD34 (</a:t>
                      </a:r>
                      <a:r>
                        <a:rPr lang="en-US" sz="1100" b="1" i="0" u="none" strike="noStrike" noProof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QBEnd</a:t>
                      </a: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/10)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EGFR Viii</a:t>
                      </a:r>
                      <a:endParaRPr lang="en-US" err="1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HER-2/G20586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MUC13 (E6Z1K)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PDL-1 (E1L3N)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TTF1</a:t>
                      </a:r>
                      <a:endParaRPr lang="en-US"/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67373798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Anti-ATM (Ataxia-telangiectasia mutated gene)</a:t>
                      </a: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CD4 Ab-8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EpCAM 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HLA-1  ABC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Nectin 4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Progesterone Receptor (PR)</a:t>
                      </a: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VEGF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1588186031"/>
                  </a:ext>
                </a:extLst>
              </a:tr>
              <a:tr h="35625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Anti-Met (C-Met) [CAL12]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CD68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ErbB3/Her-3, [SP71]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Human Gangliosides (GD2) (14.G2a)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NMDAR1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PSMAD3 (Phospho S423 + S425)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Vimentin</a:t>
                      </a:r>
                      <a:endParaRPr lang="en-US"/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2967659574"/>
                  </a:ext>
                </a:extLst>
              </a:tr>
              <a:tr h="33385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Anti-p-Rb-Ser807/811 Antibody,  Rabbit Monoclonal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CD8 Ab-1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ERG [EPR3864]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Human Nucleoli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NY-ESO-1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Rabbit anti-human NCAM1 [EPR2566] (CD56)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WT-1</a:t>
                      </a:r>
                      <a:endParaRPr lang="en-US"/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352481922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BRST2/GCDFP-15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CDX2 [CDX2/1690] 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Estrogen receptor Alpha (ER)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GF1 Receptor (Phospho Y1161)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P16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Rabbit monoclonal  [SP71], ErbB3/Her-3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αSMA (Alpha Smooth Muscle Actin)</a:t>
                      </a:r>
                      <a:endParaRPr lang="en-US"/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3566096366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CAMTA1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Chromogranin-A [CHGA/1731R]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FAP-Alpha [EPR20021]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IL13 RA2/CD21342 (E7U78)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P40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Recombinant anti-Rb (phospho T821) [RP23040072]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4037010738"/>
                  </a:ext>
                </a:extLst>
              </a:tr>
              <a:tr h="35625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CD11c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CK19 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FoxP3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Interferon gamma (IFNG) [IFNG/3996R]</a:t>
                      </a: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P63 [TP63/2428] 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ROR-1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106060907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CD206/MRC1 (E6T5J)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CK20 </a:t>
                      </a:r>
                      <a:endParaRPr lang="en-US" sz="1100" b="1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GATTA3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Ki67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Pan Cytokeratin (AE1/AE3)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SOX-10 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398039398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CD3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CK5/6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GFAP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Liv-1/ZIP6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Pan Lymphoma cocktail (LCA + CD20 + CD3 + CD43) 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Synaptophysin (SYP/3551)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76352588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CD31 (PECAM-1), (Rabbit)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CK7 </a:t>
                      </a:r>
                      <a:endParaRPr lang="en-US" sz="11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Granzyme B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Mesothelin (D9R5G) XP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PAX8</a:t>
                      </a:r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TCF1/TCF7</a:t>
                      </a:r>
                      <a:endParaRPr lang="en-US"/>
                    </a:p>
                  </a:txBody>
                  <a:tcPr marL="4932" marR="4932" marT="4932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2" marR="4932" marT="4932" marB="0"/>
                </a:tc>
                <a:extLst>
                  <a:ext uri="{0D108BD9-81ED-4DB2-BD59-A6C34878D82A}">
                    <a16:rowId xmlns:a16="http://schemas.microsoft.com/office/drawing/2014/main" val="732632156"/>
                  </a:ext>
                </a:extLst>
              </a:tr>
              <a:tr h="16692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CD31, (Mouse)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Cleaved Caspase-3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GRPR (Gastric Releasing peptide Receptor)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Mouse anti-Desmin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PD-1 EPR4877(2) 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Trop 2</a:t>
                      </a:r>
                      <a:endParaRPr lang="en-US"/>
                    </a:p>
                  </a:txBody>
                  <a:tcPr marL="4931" marR="4931" marT="4931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931" marR="4931" marT="4931" marB="0"/>
                </a:tc>
                <a:extLst>
                  <a:ext uri="{0D108BD9-81ED-4DB2-BD59-A6C34878D82A}">
                    <a16:rowId xmlns:a16="http://schemas.microsoft.com/office/drawing/2014/main" val="219761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3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4F0A89-6C57-28C0-6828-A704B2B5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Emphasizing Precision, Striving for 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54E21-8199-974B-475B-A084D9DCA189}"/>
              </a:ext>
            </a:extLst>
          </p:cNvPr>
          <p:cNvSpPr txBox="1"/>
          <p:nvPr/>
        </p:nvSpPr>
        <p:spPr>
          <a:xfrm>
            <a:off x="3693116" y="1216275"/>
            <a:ext cx="3189690" cy="358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CUSTOM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Orthotopic PDX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Subcutaneous PDX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Humanized (PBMC or CD34)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CDX cell lines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Metastatic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Resistant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Radiation (precision and whole body)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PDX-derived 3D spheroids</a:t>
            </a:r>
            <a:endParaRPr lang="en-US" sz="1400">
              <a:cs typeface="Arial"/>
            </a:endParaRPr>
          </a:p>
          <a:p>
            <a:endParaRPr lang="en-US" sz="1600"/>
          </a:p>
          <a:p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436EE-8BF0-F39F-8BC7-CEE735974C90}"/>
              </a:ext>
            </a:extLst>
          </p:cNvPr>
          <p:cNvSpPr txBox="1"/>
          <p:nvPr/>
        </p:nvSpPr>
        <p:spPr>
          <a:xfrm>
            <a:off x="9731827" y="1242390"/>
            <a:ext cx="1942011" cy="432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ENDPOINTS</a:t>
            </a:r>
            <a:r>
              <a:rPr lang="en-US" sz="2000">
                <a:solidFill>
                  <a:schemeClr val="accent1"/>
                </a:solidFill>
              </a:rPr>
              <a:t> </a:t>
            </a:r>
            <a:endParaRPr lang="en-US" sz="2000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MRI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BLI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Histology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Spectral flow cytometry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IncuCyte</a:t>
            </a:r>
            <a:r>
              <a:rPr lang="en-US" sz="1400" baseline="30000"/>
              <a:t>® </a:t>
            </a:r>
            <a:r>
              <a:rPr lang="en-US" sz="1400"/>
              <a:t>live cell imaging</a:t>
            </a:r>
            <a:endParaRPr lang="en-US" sz="1400" baseline="300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MSD</a:t>
            </a:r>
            <a:r>
              <a:rPr lang="en-US" sz="1400" baseline="30000"/>
              <a:t>®</a:t>
            </a:r>
            <a:endParaRPr lang="en-US" sz="1400" baseline="300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HTRF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ELISA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Immunoassays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cfDNA</a:t>
            </a:r>
          </a:p>
          <a:p>
            <a:pPr>
              <a:spcAft>
                <a:spcPts val="600"/>
              </a:spcAft>
            </a:pPr>
            <a:endParaRPr lang="en-US" sz="1600"/>
          </a:p>
          <a:p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1D0E7-4ECB-8D73-9CFA-C9278487E752}"/>
              </a:ext>
            </a:extLst>
          </p:cNvPr>
          <p:cNvSpPr txBox="1"/>
          <p:nvPr/>
        </p:nvSpPr>
        <p:spPr>
          <a:xfrm>
            <a:off x="7321720" y="2855274"/>
            <a:ext cx="2300749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chemeClr val="accent1"/>
                </a:solidFill>
              </a:rPr>
              <a:t>IN VITRO</a:t>
            </a:r>
            <a:r>
              <a:rPr lang="en-US">
                <a:solidFill>
                  <a:schemeClr val="accent1"/>
                </a:solidFill>
              </a:rPr>
              <a:t>/</a:t>
            </a:r>
            <a:r>
              <a:rPr lang="en-US" i="1">
                <a:solidFill>
                  <a:schemeClr val="accent1"/>
                </a:solidFill>
              </a:rPr>
              <a:t>EX VIVO</a:t>
            </a:r>
            <a:r>
              <a:rPr lang="en-US">
                <a:solidFill>
                  <a:schemeClr val="accent1"/>
                </a:solidFill>
              </a:rPr>
              <a:t> </a:t>
            </a:r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3D cell cultures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Catalog cell lines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Client-supplied cell lines</a:t>
            </a:r>
            <a:endParaRPr lang="en-US" sz="1400">
              <a:cs typeface="Arial"/>
            </a:endParaRPr>
          </a:p>
          <a:p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3C01-F5F6-1ED6-89F4-1CA9C9E1550D}"/>
              </a:ext>
            </a:extLst>
          </p:cNvPr>
          <p:cNvSpPr txBox="1"/>
          <p:nvPr/>
        </p:nvSpPr>
        <p:spPr>
          <a:xfrm>
            <a:off x="7320847" y="1242390"/>
            <a:ext cx="2300749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chemeClr val="accent1"/>
                </a:solidFill>
                <a:cs typeface="Arial"/>
              </a:rPr>
              <a:t>IN VIVO</a:t>
            </a:r>
            <a:endParaRPr lang="en-US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Efficacy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Tolerability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PK/PD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Co-clinical trials</a:t>
            </a:r>
            <a:endParaRPr lang="en-US" sz="140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33E1C-1351-CFDE-8FE2-8206DCF57C2B}"/>
              </a:ext>
            </a:extLst>
          </p:cNvPr>
          <p:cNvSpPr txBox="1"/>
          <p:nvPr/>
        </p:nvSpPr>
        <p:spPr>
          <a:xfrm>
            <a:off x="535115" y="1216275"/>
            <a:ext cx="3498670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CERTISAI </a:t>
            </a:r>
            <a:endParaRPr lang="en-US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292100" indent="-2921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Select optimal cancer models for </a:t>
            </a:r>
            <a:r>
              <a:rPr lang="en-US" sz="1400" b="0" i="1" u="none" strike="noStrike">
                <a:effectLst/>
                <a:latin typeface="Arial"/>
                <a:cs typeface="Arial"/>
              </a:rPr>
              <a:t>in vitro </a:t>
            </a:r>
            <a:r>
              <a:rPr lang="en-US" sz="1400" b="0" i="0" u="none" strike="noStrike">
                <a:effectLst/>
                <a:latin typeface="Arial"/>
                <a:cs typeface="Arial"/>
              </a:rPr>
              <a:t>and </a:t>
            </a:r>
            <a:r>
              <a:rPr lang="en-US" sz="1400" b="0" i="1" u="none" strike="noStrike">
                <a:effectLst/>
                <a:latin typeface="Arial"/>
                <a:cs typeface="Arial"/>
              </a:rPr>
              <a:t>in vivo </a:t>
            </a:r>
            <a:r>
              <a:rPr lang="en-US" sz="1400" b="0" i="0" u="none" strike="noStrike">
                <a:effectLst/>
                <a:latin typeface="Arial"/>
                <a:cs typeface="Arial"/>
              </a:rPr>
              <a:t>validation </a:t>
            </a:r>
            <a:r>
              <a:rPr lang="en-US" sz="1400" b="0" i="0">
                <a:effectLst/>
                <a:latin typeface="Arial"/>
                <a:cs typeface="Arial"/>
              </a:rPr>
              <a:t>​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Identify predictive biomarkers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Uncover biological pathway MOA</a:t>
            </a:r>
            <a:endParaRPr lang="en-US" sz="1400" b="0" i="0">
              <a:effectLst/>
              <a:latin typeface="Arial"/>
              <a:cs typeface="Arial"/>
            </a:endParaRP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Rank cancer types most likely to respond to candidate</a:t>
            </a:r>
            <a:r>
              <a:rPr lang="en-US" sz="1400" b="0" i="0">
                <a:effectLst/>
                <a:latin typeface="Arial"/>
                <a:cs typeface="Arial"/>
              </a:rPr>
              <a:t>​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Elucidate synergistic potential of combinatory therapies</a:t>
            </a:r>
            <a:r>
              <a:rPr lang="en-US" sz="1400" b="0" i="0">
                <a:effectLst/>
                <a:latin typeface="Arial"/>
                <a:cs typeface="Arial"/>
              </a:rPr>
              <a:t>​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Develop stratification strategies for patient selection</a:t>
            </a:r>
            <a:r>
              <a:rPr lang="en-US" sz="1400" b="0" i="0">
                <a:effectLst/>
                <a:latin typeface="Arial"/>
                <a:cs typeface="Arial"/>
              </a:rPr>
              <a:t>​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  <a:latin typeface="Arial"/>
                <a:cs typeface="Arial"/>
              </a:rPr>
              <a:t>Prioritize compound libraries</a:t>
            </a:r>
          </a:p>
          <a:p>
            <a:pPr marL="292100" indent="-2921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A</a:t>
            </a:r>
            <a:r>
              <a:rPr lang="en-US" sz="1400" b="0" i="0" u="none" strike="noStrike">
                <a:effectLst/>
                <a:latin typeface="Arial"/>
                <a:cs typeface="Arial"/>
              </a:rPr>
              <a:t>ssess value of intellectual property</a:t>
            </a:r>
            <a:r>
              <a:rPr lang="en-US" sz="14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94B7D8-908D-3D50-7657-41B16D36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659923" cy="36512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© 2025 </a:t>
            </a:r>
            <a:r>
              <a:rPr lang="en-US" err="1">
                <a:latin typeface="Arial"/>
                <a:cs typeface="Arial"/>
              </a:rPr>
              <a:t>Certis</a:t>
            </a:r>
            <a:r>
              <a:rPr lang="en-US">
                <a:latin typeface="Arial"/>
                <a:cs typeface="Arial"/>
              </a:rPr>
              <a:t> Oncology Solutions,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00309-1D73-4662-8E83-140EBD46DFBC}"/>
              </a:ext>
            </a:extLst>
          </p:cNvPr>
          <p:cNvSpPr txBox="1"/>
          <p:nvPr/>
        </p:nvSpPr>
        <p:spPr>
          <a:xfrm>
            <a:off x="11294076" y="6410243"/>
            <a:ext cx="55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79E1E5-B06E-4E42-835B-7F8D09B62FC2}" type="slidenum">
              <a:rPr lang="en-US" sz="1200" smtClean="0">
                <a:solidFill>
                  <a:schemeClr val="bg1"/>
                </a:solidFill>
              </a:rPr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026" name="Picture 2" descr="OLAW IACUC Staff seminar slides, Writing a Good Assurance, 6/9/2011">
            <a:extLst>
              <a:ext uri="{FF2B5EF4-FFF2-40B4-BE49-F238E27FC236}">
                <a16:creationId xmlns:a16="http://schemas.microsoft.com/office/drawing/2014/main" id="{C89C05F1-A7F0-C19B-C694-958A4ADF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1" y="4861149"/>
            <a:ext cx="1857946" cy="12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61345D-2D7C-6790-3A66-23B93856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58" y="4650236"/>
            <a:ext cx="1679840" cy="15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censes, Certification &amp; Accreditation Laboratories - Atlantic Diagnostic  Laboratories">
            <a:extLst>
              <a:ext uri="{FF2B5EF4-FFF2-40B4-BE49-F238E27FC236}">
                <a16:creationId xmlns:a16="http://schemas.microsoft.com/office/drawing/2014/main" id="{C2047A7F-47B7-F262-8A18-7CD053A1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27" y="4861149"/>
            <a:ext cx="2854904" cy="13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3252A-4988-79BA-B777-641E46C840F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0504" y="247133"/>
            <a:ext cx="7680890" cy="659449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SPEAK TO A SCIENTIFIC EXPERT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2A309-8953-838F-8885-83D00DBC5E0C}"/>
              </a:ext>
            </a:extLst>
          </p:cNvPr>
          <p:cNvSpPr txBox="1"/>
          <p:nvPr/>
        </p:nvSpPr>
        <p:spPr>
          <a:xfrm>
            <a:off x="1699122" y="2259449"/>
            <a:ext cx="560156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busdev@certisoncology.com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F9BAFD41-079D-1BF2-3C32-21D99FCA1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39" y="105995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8BCF6997-D452-C5A5-AE0D-C413FF5B6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53" y="215552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0B8B81-A643-A16D-6839-E2FD38420E62}"/>
              </a:ext>
            </a:extLst>
          </p:cNvPr>
          <p:cNvSpPr txBox="1"/>
          <p:nvPr/>
        </p:nvSpPr>
        <p:spPr>
          <a:xfrm>
            <a:off x="1699122" y="1271604"/>
            <a:ext cx="560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</a:rPr>
              <a:t>(858) 988-1033</a:t>
            </a:r>
            <a:endParaRPr lang="en-US" sz="2400"/>
          </a:p>
        </p:txBody>
      </p:sp>
      <p:pic>
        <p:nvPicPr>
          <p:cNvPr id="15" name="Picture 14" descr="A red and black square with black squares&#10;&#10;Description automatically generated">
            <a:extLst>
              <a:ext uri="{FF2B5EF4-FFF2-40B4-BE49-F238E27FC236}">
                <a16:creationId xmlns:a16="http://schemas.microsoft.com/office/drawing/2014/main" id="{B4BA4D7B-D63B-3301-C9FA-0BF680E8B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39" y="325556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8B1B3C-70D5-853A-2E6A-CF0868E8CA23}"/>
              </a:ext>
            </a:extLst>
          </p:cNvPr>
          <p:cNvSpPr txBox="1"/>
          <p:nvPr/>
        </p:nvSpPr>
        <p:spPr>
          <a:xfrm>
            <a:off x="1699122" y="3429000"/>
            <a:ext cx="439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 Meeting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3B1F2-97A9-2F38-8791-51233DAE0362}"/>
              </a:ext>
            </a:extLst>
          </p:cNvPr>
          <p:cNvSpPr txBox="1"/>
          <p:nvPr/>
        </p:nvSpPr>
        <p:spPr>
          <a:xfrm>
            <a:off x="1752218" y="4598551"/>
            <a:ext cx="441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0" name="Picture 19" descr="A red computer screen with a black background&#10;&#10;Description automatically generated">
            <a:extLst>
              <a:ext uri="{FF2B5EF4-FFF2-40B4-BE49-F238E27FC236}">
                <a16:creationId xmlns:a16="http://schemas.microsoft.com/office/drawing/2014/main" id="{3B9F0050-E1A3-504E-2F22-B14F95018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39" y="439427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379C0-3CDE-DD99-7AA0-99F9256C6AD5}"/>
              </a:ext>
            </a:extLst>
          </p:cNvPr>
          <p:cNvSpPr txBox="1"/>
          <p:nvPr/>
        </p:nvSpPr>
        <p:spPr>
          <a:xfrm>
            <a:off x="8143996" y="1856862"/>
            <a:ext cx="2736081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b="1">
              <a:solidFill>
                <a:schemeClr val="accent1"/>
              </a:solidFill>
            </a:endParaRPr>
          </a:p>
          <a:p>
            <a:pPr algn="ctr"/>
            <a:endParaRPr lang="en-US" b="1">
              <a:solidFill>
                <a:schemeClr val="accent1"/>
              </a:solidFill>
            </a:endParaRPr>
          </a:p>
          <a:p>
            <a:pPr algn="ctr"/>
            <a:endParaRPr lang="en-US" b="1">
              <a:solidFill>
                <a:schemeClr val="accent1"/>
              </a:solidFill>
            </a:endParaRPr>
          </a:p>
          <a:p>
            <a:pPr algn="ctr"/>
            <a:endParaRPr lang="en-US" b="1">
              <a:solidFill>
                <a:schemeClr val="accent1"/>
              </a:solidFill>
            </a:endParaRPr>
          </a:p>
          <a:p>
            <a:pPr algn="ctr"/>
            <a:r>
              <a:rPr lang="en-US" b="1">
                <a:solidFill>
                  <a:schemeClr val="accent1"/>
                </a:solidFill>
              </a:rPr>
              <a:t>ASK US ABOUT</a:t>
            </a:r>
            <a:endParaRPr lang="en-US" b="1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en-US" b="1">
                <a:solidFill>
                  <a:schemeClr val="accent1"/>
                </a:solidFill>
              </a:rPr>
              <a:t>CUSTOM ANTIBODY VALIDATION</a:t>
            </a:r>
            <a:endParaRPr lang="en-US" b="1">
              <a:solidFill>
                <a:schemeClr val="accent1"/>
              </a:solidFill>
              <a:cs typeface="Arial"/>
            </a:endParaRPr>
          </a:p>
          <a:p>
            <a:endParaRPr lang="en-US"/>
          </a:p>
        </p:txBody>
      </p:sp>
      <p:pic>
        <p:nvPicPr>
          <p:cNvPr id="5" name="Picture 4" descr="A group of blue and white objects&#10;&#10;Description automatically generated">
            <a:extLst>
              <a:ext uri="{FF2B5EF4-FFF2-40B4-BE49-F238E27FC236}">
                <a16:creationId xmlns:a16="http://schemas.microsoft.com/office/drawing/2014/main" id="{398B48B9-F2B5-1F68-0C4B-952CF91D4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4836" y="2019273"/>
            <a:ext cx="914400" cy="9144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1665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2_Certis Theme">
  <a:themeElements>
    <a:clrScheme name="Custom 5">
      <a:dk1>
        <a:srgbClr val="3B3B3B"/>
      </a:dk1>
      <a:lt1>
        <a:srgbClr val="FFFFFF"/>
      </a:lt1>
      <a:dk2>
        <a:srgbClr val="6B6D6F"/>
      </a:dk2>
      <a:lt2>
        <a:srgbClr val="E7E6E6"/>
      </a:lt2>
      <a:accent1>
        <a:srgbClr val="CD1B21"/>
      </a:accent1>
      <a:accent2>
        <a:srgbClr val="FEFFFF"/>
      </a:accent2>
      <a:accent3>
        <a:srgbClr val="575757"/>
      </a:accent3>
      <a:accent4>
        <a:srgbClr val="6C6E70"/>
      </a:accent4>
      <a:accent5>
        <a:srgbClr val="A8AAA6"/>
      </a:accent5>
      <a:accent6>
        <a:srgbClr val="960017"/>
      </a:accent6>
      <a:hlink>
        <a:srgbClr val="C6001D"/>
      </a:hlink>
      <a:folHlink>
        <a:srgbClr val="9800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een">
      <a:srgbClr val="00A35C"/>
    </a:custClr>
    <a:custClr name="Cyan">
      <a:srgbClr val="1DB8D5"/>
    </a:custClr>
    <a:custClr name="Purple">
      <a:srgbClr val="7E26AD"/>
    </a:custClr>
    <a:custClr name="Orange">
      <a:srgbClr val="F0790F"/>
    </a:custClr>
    <a:custClr name="Magenta">
      <a:srgbClr val="CC1DA7"/>
    </a:custClr>
    <a:custClr name="Blue">
      <a:srgbClr val="0A369D"/>
    </a:custClr>
    <a:custClr name="Lime">
      <a:srgbClr val="B0DB43"/>
    </a:custClr>
    <a:custClr name="Pink">
      <a:srgbClr val="FB7373"/>
    </a:custClr>
    <a:custClr name="Yellow">
      <a:srgbClr val="FFC900"/>
    </a:custClr>
    <a:custClr name="Gold">
      <a:srgbClr val="CE9C46"/>
    </a:custClr>
    <a:custClr name="Brown">
      <a:srgbClr val="7E5002"/>
    </a:custClr>
  </a:custClrLst>
  <a:extLst>
    <a:ext uri="{05A4C25C-085E-4340-85A3-A5531E510DB2}">
      <thm15:themeFamily xmlns:thm15="http://schemas.microsoft.com/office/thememl/2012/main" name="NEWCertis Oncology PowerPoint Template" id="{A898F170-289E-D145-98E0-08E4D357A582}" vid="{716F891E-1EB4-D649-B8AC-030000AA7452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6A61CD84D2B4EAE2F010BCAF5272A" ma:contentTypeVersion="20" ma:contentTypeDescription="Create a new document." ma:contentTypeScope="" ma:versionID="b341d2cdbb35df935a208148e69ed45a">
  <xsd:schema xmlns:xsd="http://www.w3.org/2001/XMLSchema" xmlns:xs="http://www.w3.org/2001/XMLSchema" xmlns:p="http://schemas.microsoft.com/office/2006/metadata/properties" xmlns:ns2="ea4e17ce-70d8-4848-bfba-1232773b003d" xmlns:ns3="07f67d45-1f19-4535-a2b0-63be599cd753" targetNamespace="http://schemas.microsoft.com/office/2006/metadata/properties" ma:root="true" ma:fieldsID="a66e71b76358d77e01df5bf64e8b6b4e" ns2:_="" ns3:_="">
    <xsd:import namespace="ea4e17ce-70d8-4848-bfba-1232773b003d"/>
    <xsd:import namespace="07f67d45-1f19-4535-a2b0-63be599cd7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yTag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e17ce-70d8-4848-bfba-1232773b00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bad834-66cd-494d-9cef-ea56c3638b1f}" ma:internalName="TaxCatchAll" ma:showField="CatchAllData" ma:web="ea4e17ce-70d8-4848-bfba-1232773b00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67d45-1f19-4535-a2b0-63be599cd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yTags" ma:index="21" nillable="true" ma:displayName="MyTags" ma:format="Dropdown" ma:internalName="MyTags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5744fe5-9659-4fb6-b80b-0720ba887a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4e17ce-70d8-4848-bfba-1232773b003d" xsi:nil="true"/>
    <lcf76f155ced4ddcb4097134ff3c332f xmlns="07f67d45-1f19-4535-a2b0-63be599cd753">
      <Terms xmlns="http://schemas.microsoft.com/office/infopath/2007/PartnerControls"/>
    </lcf76f155ced4ddcb4097134ff3c332f>
    <SharedWithUsers xmlns="ea4e17ce-70d8-4848-bfba-1232773b003d">
      <UserInfo>
        <DisplayName>Kristein King</DisplayName>
        <AccountId>9</AccountId>
        <AccountType/>
      </UserInfo>
      <UserInfo>
        <DisplayName>Michael Boice, PhD</DisplayName>
        <AccountId>528</AccountId>
        <AccountType/>
      </UserInfo>
      <UserInfo>
        <DisplayName>Mary Catania</DisplayName>
        <AccountId>109</AccountId>
        <AccountType/>
      </UserInfo>
    </SharedWithUsers>
    <MediaLengthInSeconds xmlns="07f67d45-1f19-4535-a2b0-63be599cd753" xsi:nil="true"/>
    <MyTags xmlns="07f67d45-1f19-4535-a2b0-63be599cd7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84AEC-60CD-4D62-A9C4-85C69AC792D5}">
  <ds:schemaRefs>
    <ds:schemaRef ds:uri="07f67d45-1f19-4535-a2b0-63be599cd753"/>
    <ds:schemaRef ds:uri="ea4e17ce-70d8-4848-bfba-1232773b0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40180B-DE09-49CD-BC47-19B7F4B9E13A}">
  <ds:schemaRefs>
    <ds:schemaRef ds:uri="07f67d45-1f19-4535-a2b0-63be599cd753"/>
    <ds:schemaRef ds:uri="ea4e17ce-70d8-4848-bfba-1232773b00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E1D755-6B21-4E00-9668-E2FC7B9207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2_Certis Theme</vt:lpstr>
      <vt:lpstr>CERTIS ONCOLOGY</vt:lpstr>
      <vt:lpstr>65+ IHC-VALIDATED ANTIBODIES</vt:lpstr>
      <vt:lpstr>Emphasizing Precision, Striving for Certainty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 Services | Commercial Offering</dc:title>
  <dc:creator>Kristein King</dc:creator>
  <cp:revision>4</cp:revision>
  <dcterms:created xsi:type="dcterms:W3CDTF">2022-12-15T15:44:44Z</dcterms:created>
  <dcterms:modified xsi:type="dcterms:W3CDTF">2025-03-14T17:38:32Z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0x010100B286A61CD84D2B4EAE2F010BCAF5272A</vt:lpwstr>
  </property>
  <property fmtid="{D5CDD505-2E9C-101B-9397-08002B2CF9AE}" pid="3" name="MediaServiceImageTags">
    <vt:lpwstr/>
  </property>
  <property fmtid="{D5CDD505-2E9C-101B-9397-08002B2CF9AE}" pid="4" name="Order">
    <vt:r8>109700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